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3"/>
  </p:notesMasterIdLst>
  <p:handoutMasterIdLst>
    <p:handoutMasterId r:id="rId4"/>
  </p:handoutMasterIdLst>
  <p:sldIdLst>
    <p:sldId id="257" r:id="rId2"/>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pos="245">
          <p15:clr>
            <a:srgbClr val="A4A3A4"/>
          </p15:clr>
        </p15:guide>
        <p15:guide id="8" pos="2736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F804"/>
    <a:srgbClr val="70AD47"/>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01" autoAdjust="0"/>
    <p:restoredTop sz="94293" autoAdjust="0"/>
  </p:normalViewPr>
  <p:slideViewPr>
    <p:cSldViewPr snapToGrid="0" snapToObjects="1" showGuides="1">
      <p:cViewPr>
        <p:scale>
          <a:sx n="25" d="100"/>
          <a:sy n="25" d="100"/>
        </p:scale>
        <p:origin x="80" y="-1340"/>
      </p:cViewPr>
      <p:guideLst>
        <p:guide orient="horz" pos="3318"/>
        <p:guide orient="horz" pos="288"/>
        <p:guide orient="horz" pos="20160"/>
        <p:guide orient="horz"/>
        <p:guide pos="581"/>
        <p:guide pos="27069"/>
        <p:guide pos="245"/>
        <p:guide pos="2736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55" d="100"/>
          <a:sy n="55" d="100"/>
        </p:scale>
        <p:origin x="2604" y="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11/16/2020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11/16/2020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3889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399489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7" name="Text Box 14"/>
          <p:cNvSpPr txBox="1">
            <a:spLocks noChangeArrowheads="1"/>
          </p:cNvSpPr>
          <p:nvPr userDrawn="1"/>
        </p:nvSpPr>
        <p:spPr bwMode="auto">
          <a:xfrm>
            <a:off x="1603881" y="32173892"/>
            <a:ext cx="2514600" cy="361442"/>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11" name="Group 10">
            <a:extLst>
              <a:ext uri="{FF2B5EF4-FFF2-40B4-BE49-F238E27FC236}">
                <a16:creationId xmlns:a16="http://schemas.microsoft.com/office/drawing/2014/main" id="{D9F6BCED-5055-E44A-993C-83D6B18A42D5}"/>
              </a:ext>
            </a:extLst>
          </p:cNvPr>
          <p:cNvGrpSpPr/>
          <p:nvPr userDrawn="1"/>
        </p:nvGrpSpPr>
        <p:grpSpPr>
          <a:xfrm>
            <a:off x="-122803" y="-102882"/>
            <a:ext cx="44106584" cy="33075071"/>
            <a:chOff x="-122803" y="-102882"/>
            <a:chExt cx="44106584" cy="33075071"/>
          </a:xfrm>
        </p:grpSpPr>
        <p:sp>
          <p:nvSpPr>
            <p:cNvPr id="12" name="Freeform 11">
              <a:extLst>
                <a:ext uri="{FF2B5EF4-FFF2-40B4-BE49-F238E27FC236}">
                  <a16:creationId xmlns:a16="http://schemas.microsoft.com/office/drawing/2014/main" id="{F5169494-8456-4146-AB15-073A2619F444}"/>
                </a:ext>
              </a:extLst>
            </p:cNvPr>
            <p:cNvSpPr/>
            <p:nvPr userDrawn="1"/>
          </p:nvSpPr>
          <p:spPr>
            <a:xfrm>
              <a:off x="-51142" y="-84749"/>
              <a:ext cx="44034923" cy="3305693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1">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12">
              <a:extLst>
                <a:ext uri="{FF2B5EF4-FFF2-40B4-BE49-F238E27FC236}">
                  <a16:creationId xmlns:a16="http://schemas.microsoft.com/office/drawing/2014/main" id="{E1601305-5A18-5246-8D69-AD6BA2EE3D97}"/>
                </a:ext>
              </a:extLst>
            </p:cNvPr>
            <p:cNvSpPr/>
            <p:nvPr userDrawn="1"/>
          </p:nvSpPr>
          <p:spPr>
            <a:xfrm flipH="1" flipV="1">
              <a:off x="-51143" y="-84749"/>
              <a:ext cx="44034921" cy="3303992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F3D999D-55E6-4347-9739-20AD80A104E9}"/>
                </a:ext>
              </a:extLst>
            </p:cNvPr>
            <p:cNvSpPr/>
            <p:nvPr userDrawn="1"/>
          </p:nvSpPr>
          <p:spPr>
            <a:xfrm>
              <a:off x="-122803" y="-102882"/>
              <a:ext cx="44106584" cy="33075071"/>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Box 14">
              <a:extLst>
                <a:ext uri="{FF2B5EF4-FFF2-40B4-BE49-F238E27FC236}">
                  <a16:creationId xmlns:a16="http://schemas.microsoft.com/office/drawing/2014/main" id="{806BCFE9-545D-174F-9745-8DDA97FFEDEB}"/>
                </a:ext>
              </a:extLst>
            </p:cNvPr>
            <p:cNvSpPr txBox="1">
              <a:spLocks noChangeArrowheads="1"/>
            </p:cNvSpPr>
            <p:nvPr userDrawn="1"/>
          </p:nvSpPr>
          <p:spPr bwMode="auto">
            <a:xfrm>
              <a:off x="1603881" y="32173892"/>
              <a:ext cx="2514600" cy="361442"/>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sp>
        <p:nvSpPr>
          <p:cNvPr id="2" name="Rounded Rectangle 40">
            <a:extLst>
              <a:ext uri="{FF2B5EF4-FFF2-40B4-BE49-F238E27FC236}">
                <a16:creationId xmlns:a16="http://schemas.microsoft.com/office/drawing/2014/main" id="{9AC721AB-A284-40B2-883E-F4A55AF369B5}"/>
              </a:ext>
            </a:extLst>
          </p:cNvPr>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41">
            <a:extLst>
              <a:ext uri="{FF2B5EF4-FFF2-40B4-BE49-F238E27FC236}">
                <a16:creationId xmlns:a16="http://schemas.microsoft.com/office/drawing/2014/main" id="{A2ADC93B-4547-445C-81F4-299998121E3C}"/>
              </a:ext>
            </a:extLst>
          </p:cNvPr>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42">
            <a:extLst>
              <a:ext uri="{FF2B5EF4-FFF2-40B4-BE49-F238E27FC236}">
                <a16:creationId xmlns:a16="http://schemas.microsoft.com/office/drawing/2014/main" id="{54F107A9-C569-4375-AA3E-5C79B98412EF}"/>
              </a:ext>
            </a:extLst>
          </p:cNvPr>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A6112E2-439B-4682-B507-5793FCD9BA2D}"/>
              </a:ext>
            </a:extLst>
          </p:cNvPr>
          <p:cNvSpPr/>
          <p:nvPr userDrawn="1"/>
        </p:nvSpPr>
        <p:spPr>
          <a:xfrm rot="10800000">
            <a:off x="0" y="31365486"/>
            <a:ext cx="43891200" cy="1549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C31FF1-3870-4318-9BC4-C90B239AC1A1}"/>
              </a:ext>
            </a:extLst>
          </p:cNvPr>
          <p:cNvSpPr/>
          <p:nvPr userDrawn="1"/>
        </p:nvSpPr>
        <p:spPr>
          <a:xfrm>
            <a:off x="0" y="1"/>
            <a:ext cx="43891200" cy="4492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4" userDrawn="1">
          <p15:clr>
            <a:srgbClr val="F26B43"/>
          </p15:clr>
        </p15:guide>
        <p15:guide id="3" pos="9360" userDrawn="1">
          <p15:clr>
            <a:srgbClr val="F26B43"/>
          </p15:clr>
        </p15:guide>
        <p15:guide id="4" pos="1828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26" Type="http://schemas.microsoft.com/office/2007/relationships/hdphoto" Target="../media/hdphoto4.wdp"/><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3.jp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0.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7.png"/><Relationship Id="rId24" Type="http://schemas.openxmlformats.org/officeDocument/2006/relationships/image" Target="../media/image19.jpeg"/><Relationship Id="rId5" Type="http://schemas.openxmlformats.org/officeDocument/2006/relationships/image" Target="../media/image2.png"/><Relationship Id="rId15" Type="http://schemas.openxmlformats.org/officeDocument/2006/relationships/image" Target="../media/image11.png"/><Relationship Id="rId23" Type="http://schemas.openxmlformats.org/officeDocument/2006/relationships/image" Target="../media/image18.png"/><Relationship Id="rId10" Type="http://schemas.openxmlformats.org/officeDocument/2006/relationships/image" Target="../media/image6.png"/><Relationship Id="rId19"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5.jpg"/><Relationship Id="rId14" Type="http://schemas.openxmlformats.org/officeDocument/2006/relationships/image" Target="../media/image10.png"/><Relationship Id="rId22" Type="http://schemas.microsoft.com/office/2007/relationships/hdphoto" Target="../media/hdphoto3.wdp"/><Relationship Id="rId27"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3165C0-24D6-45D4-A324-BCC8AF67F7B2}"/>
              </a:ext>
            </a:extLst>
          </p:cNvPr>
          <p:cNvSpPr>
            <a:spLocks noGrp="1"/>
          </p:cNvSpPr>
          <p:nvPr>
            <p:ph type="body" sz="quarter" idx="10"/>
          </p:nvPr>
        </p:nvSpPr>
        <p:spPr>
          <a:xfrm>
            <a:off x="902691" y="5892429"/>
            <a:ext cx="13571541" cy="7848280"/>
          </a:xfrm>
        </p:spPr>
        <p:txBody>
          <a:bodyPr/>
          <a:lstStyle/>
          <a:p>
            <a:pPr algn="just"/>
            <a:r>
              <a:rPr lang="en-US" sz="4000" b="0" i="0" u="none" strike="noStrike" baseline="0" dirty="0">
                <a:latin typeface="TimesNewRomanPSMT"/>
              </a:rPr>
              <a:t>This project focuses on IoT platform cloud storage for agricultural application, I will develop web/mobile application </a:t>
            </a:r>
            <a:r>
              <a:rPr lang="en-US" sz="4000" dirty="0">
                <a:latin typeface="TimesNewRomanPSMT"/>
              </a:rPr>
              <a:t>that it is a IoT analytics platform service that allows us to aggregate, visualize and analyze live data streams in the cloud, it provides instant visualizations of data posted by devices. It will view data value of temperature, soil moisture, humidity, PH, and solar radiation on dashboard as line charts and it will view videos record of plant growth from webcam in greenhouse on frontend and backend (web/mobile application). AI is included in this project by combining IoT platform with machine learning, it is data analytics for intelligent agriculture that analyzes farm data and monitoring on IoT platform.</a:t>
            </a:r>
            <a:endParaRPr lang="en-US" sz="4000" b="0" i="0" u="none" strike="noStrike" baseline="0" dirty="0">
              <a:latin typeface="TimesNewRomanPSMT"/>
            </a:endParaRPr>
          </a:p>
        </p:txBody>
      </p:sp>
      <p:sp>
        <p:nvSpPr>
          <p:cNvPr id="3" name="Text Placeholder 2">
            <a:extLst>
              <a:ext uri="{FF2B5EF4-FFF2-40B4-BE49-F238E27FC236}">
                <a16:creationId xmlns:a16="http://schemas.microsoft.com/office/drawing/2014/main" id="{FC862242-8E88-4173-B241-7CAD575443CC}"/>
              </a:ext>
            </a:extLst>
          </p:cNvPr>
          <p:cNvSpPr>
            <a:spLocks noGrp="1"/>
          </p:cNvSpPr>
          <p:nvPr>
            <p:ph type="body" sz="quarter" idx="11"/>
          </p:nvPr>
        </p:nvSpPr>
        <p:spPr>
          <a:xfrm>
            <a:off x="901106" y="5055007"/>
            <a:ext cx="13573126" cy="861766"/>
          </a:xfrm>
          <a:solidFill>
            <a:schemeClr val="accent1"/>
          </a:solidFill>
        </p:spPr>
        <p:txBody>
          <a:bodyPr/>
          <a:lstStyle/>
          <a:p>
            <a:pPr algn="l"/>
            <a:r>
              <a:rPr lang="en-US" sz="4400" dirty="0"/>
              <a:t>INDRODUCTION</a:t>
            </a:r>
          </a:p>
        </p:txBody>
      </p:sp>
      <p:sp>
        <p:nvSpPr>
          <p:cNvPr id="4" name="Text Placeholder 3">
            <a:extLst>
              <a:ext uri="{FF2B5EF4-FFF2-40B4-BE49-F238E27FC236}">
                <a16:creationId xmlns:a16="http://schemas.microsoft.com/office/drawing/2014/main" id="{27B67969-1B95-461F-BCD9-02E1BEAF382C}"/>
              </a:ext>
            </a:extLst>
          </p:cNvPr>
          <p:cNvSpPr>
            <a:spLocks noGrp="1"/>
          </p:cNvSpPr>
          <p:nvPr>
            <p:ph type="body" sz="quarter" idx="19"/>
          </p:nvPr>
        </p:nvSpPr>
        <p:spPr>
          <a:xfrm>
            <a:off x="868444" y="22460991"/>
            <a:ext cx="13571541" cy="2923855"/>
          </a:xfrm>
        </p:spPr>
        <p:txBody>
          <a:bodyPr/>
          <a:lstStyle/>
          <a:p>
            <a:pPr algn="just"/>
            <a:r>
              <a:rPr lang="en-US" sz="4000" dirty="0"/>
              <a:t>The farmers will able to access that real-time environment information, monitor and analyze plant growth via web/mobile application. Based on statically information displayed, farmers can   manually   or   automatically control the watering pump, </a:t>
            </a:r>
          </a:p>
        </p:txBody>
      </p:sp>
      <p:sp>
        <p:nvSpPr>
          <p:cNvPr id="5" name="Text Placeholder 4">
            <a:extLst>
              <a:ext uri="{FF2B5EF4-FFF2-40B4-BE49-F238E27FC236}">
                <a16:creationId xmlns:a16="http://schemas.microsoft.com/office/drawing/2014/main" id="{68EAE21A-174E-471E-9E5A-89A805C0B5F2}"/>
              </a:ext>
            </a:extLst>
          </p:cNvPr>
          <p:cNvSpPr>
            <a:spLocks noGrp="1"/>
          </p:cNvSpPr>
          <p:nvPr>
            <p:ph type="body" sz="quarter" idx="20"/>
          </p:nvPr>
        </p:nvSpPr>
        <p:spPr>
          <a:xfrm>
            <a:off x="812236" y="21808592"/>
            <a:ext cx="13573125" cy="800211"/>
          </a:xfrm>
          <a:solidFill>
            <a:schemeClr val="accent1"/>
          </a:solidFill>
        </p:spPr>
        <p:txBody>
          <a:bodyPr/>
          <a:lstStyle/>
          <a:p>
            <a:pPr algn="l"/>
            <a:r>
              <a:rPr lang="en-US" sz="4000" dirty="0"/>
              <a:t>OBJECTIVES</a:t>
            </a:r>
          </a:p>
        </p:txBody>
      </p:sp>
      <p:sp>
        <p:nvSpPr>
          <p:cNvPr id="6" name="Text Placeholder 5">
            <a:extLst>
              <a:ext uri="{FF2B5EF4-FFF2-40B4-BE49-F238E27FC236}">
                <a16:creationId xmlns:a16="http://schemas.microsoft.com/office/drawing/2014/main" id="{515C0DE5-F491-4C55-94DA-8F9A9AEC1971}"/>
              </a:ext>
            </a:extLst>
          </p:cNvPr>
          <p:cNvSpPr>
            <a:spLocks noGrp="1"/>
          </p:cNvSpPr>
          <p:nvPr>
            <p:ph type="body" sz="quarter" idx="21"/>
          </p:nvPr>
        </p:nvSpPr>
        <p:spPr>
          <a:xfrm>
            <a:off x="15115218" y="5937247"/>
            <a:ext cx="6392598" cy="4110088"/>
          </a:xfrm>
        </p:spPr>
        <p:txBody>
          <a:bodyPr/>
          <a:lstStyle/>
          <a:p>
            <a:pPr algn="just"/>
            <a:r>
              <a:rPr lang="en-US" sz="4000" dirty="0"/>
              <a:t>In this project, the plants were grown are growing inside a greenhouse that able to monitor and control the environment factors at any time, from anywhere, through the Internet. </a:t>
            </a:r>
          </a:p>
        </p:txBody>
      </p:sp>
      <p:sp>
        <p:nvSpPr>
          <p:cNvPr id="7" name="Text Placeholder 6">
            <a:extLst>
              <a:ext uri="{FF2B5EF4-FFF2-40B4-BE49-F238E27FC236}">
                <a16:creationId xmlns:a16="http://schemas.microsoft.com/office/drawing/2014/main" id="{D514A9CF-4AFF-46FE-B827-393F7A680AB7}"/>
              </a:ext>
            </a:extLst>
          </p:cNvPr>
          <p:cNvSpPr>
            <a:spLocks noGrp="1"/>
          </p:cNvSpPr>
          <p:nvPr>
            <p:ph type="body" sz="quarter" idx="22"/>
          </p:nvPr>
        </p:nvSpPr>
        <p:spPr>
          <a:xfrm>
            <a:off x="15115217" y="5027967"/>
            <a:ext cx="13571534" cy="861766"/>
          </a:xfrm>
          <a:solidFill>
            <a:schemeClr val="accent1"/>
          </a:solidFill>
        </p:spPr>
        <p:txBody>
          <a:bodyPr/>
          <a:lstStyle/>
          <a:p>
            <a:pPr algn="l"/>
            <a:r>
              <a:rPr lang="en-US" sz="4400" dirty="0"/>
              <a:t>SYSTEM ARCHITECTURE</a:t>
            </a:r>
          </a:p>
        </p:txBody>
      </p:sp>
      <p:sp>
        <p:nvSpPr>
          <p:cNvPr id="10" name="Text Placeholder 9">
            <a:extLst>
              <a:ext uri="{FF2B5EF4-FFF2-40B4-BE49-F238E27FC236}">
                <a16:creationId xmlns:a16="http://schemas.microsoft.com/office/drawing/2014/main" id="{4CBCC897-38E7-4102-ACE2-03D3EEA8487B}"/>
              </a:ext>
            </a:extLst>
          </p:cNvPr>
          <p:cNvSpPr>
            <a:spLocks noGrp="1"/>
          </p:cNvSpPr>
          <p:nvPr>
            <p:ph type="body" sz="quarter" idx="25"/>
          </p:nvPr>
        </p:nvSpPr>
        <p:spPr>
          <a:xfrm>
            <a:off x="29385679" y="5110459"/>
            <a:ext cx="13576029" cy="861766"/>
          </a:xfrm>
          <a:solidFill>
            <a:schemeClr val="accent1"/>
          </a:solidFill>
        </p:spPr>
        <p:txBody>
          <a:bodyPr/>
          <a:lstStyle/>
          <a:p>
            <a:pPr algn="l"/>
            <a:r>
              <a:rPr lang="en-US" sz="4400" dirty="0"/>
              <a:t>PROCESSING</a:t>
            </a:r>
          </a:p>
        </p:txBody>
      </p:sp>
      <p:sp>
        <p:nvSpPr>
          <p:cNvPr id="11" name="Text Placeholder 10">
            <a:extLst>
              <a:ext uri="{FF2B5EF4-FFF2-40B4-BE49-F238E27FC236}">
                <a16:creationId xmlns:a16="http://schemas.microsoft.com/office/drawing/2014/main" id="{4E68B360-3DF5-4419-BF8E-403CEA425E64}"/>
              </a:ext>
            </a:extLst>
          </p:cNvPr>
          <p:cNvSpPr>
            <a:spLocks noGrp="1"/>
          </p:cNvSpPr>
          <p:nvPr>
            <p:ph type="body" sz="quarter" idx="26"/>
          </p:nvPr>
        </p:nvSpPr>
        <p:spPr>
          <a:xfrm>
            <a:off x="29385681" y="6027677"/>
            <a:ext cx="7723720" cy="6001621"/>
          </a:xfrm>
        </p:spPr>
        <p:txBody>
          <a:bodyPr/>
          <a:lstStyle/>
          <a:p>
            <a:pPr algn="just"/>
            <a:r>
              <a:rPr lang="en-US" sz="4000" dirty="0"/>
              <a:t>The Arduino Uno, Raspberry Pi and NodeMCU/ESP8266 are used as the main processor to control and capture environmental factors such as: temperature, humidity, soil moisture, solar radiation, PH value, and webcam, then send those significant parameters to store in the could service, over the Internet. </a:t>
            </a:r>
          </a:p>
        </p:txBody>
      </p:sp>
      <p:sp>
        <p:nvSpPr>
          <p:cNvPr id="12" name="Text Placeholder 11">
            <a:extLst>
              <a:ext uri="{FF2B5EF4-FFF2-40B4-BE49-F238E27FC236}">
                <a16:creationId xmlns:a16="http://schemas.microsoft.com/office/drawing/2014/main" id="{445F345A-337C-411F-A534-30946566B60E}"/>
              </a:ext>
            </a:extLst>
          </p:cNvPr>
          <p:cNvSpPr>
            <a:spLocks noGrp="1"/>
          </p:cNvSpPr>
          <p:nvPr>
            <p:ph type="body" sz="quarter" idx="27"/>
          </p:nvPr>
        </p:nvSpPr>
        <p:spPr>
          <a:xfrm>
            <a:off x="29346845" y="23709210"/>
            <a:ext cx="13576029" cy="861766"/>
          </a:xfrm>
          <a:solidFill>
            <a:schemeClr val="accent1"/>
          </a:solidFill>
        </p:spPr>
        <p:txBody>
          <a:bodyPr/>
          <a:lstStyle/>
          <a:p>
            <a:pPr algn="l"/>
            <a:r>
              <a:rPr lang="en-US" sz="4400" dirty="0"/>
              <a:t>CONCLUSIONS</a:t>
            </a:r>
          </a:p>
        </p:txBody>
      </p:sp>
      <p:sp>
        <p:nvSpPr>
          <p:cNvPr id="13" name="Text Placeholder 12">
            <a:extLst>
              <a:ext uri="{FF2B5EF4-FFF2-40B4-BE49-F238E27FC236}">
                <a16:creationId xmlns:a16="http://schemas.microsoft.com/office/drawing/2014/main" id="{D4EF45BC-58E6-4908-96A3-D187BB51FB35}"/>
              </a:ext>
            </a:extLst>
          </p:cNvPr>
          <p:cNvSpPr>
            <a:spLocks noGrp="1"/>
          </p:cNvSpPr>
          <p:nvPr>
            <p:ph type="body" sz="quarter" idx="28"/>
          </p:nvPr>
        </p:nvSpPr>
        <p:spPr>
          <a:xfrm>
            <a:off x="29341814" y="24543298"/>
            <a:ext cx="13581061" cy="6740285"/>
          </a:xfrm>
        </p:spPr>
        <p:txBody>
          <a:bodyPr/>
          <a:lstStyle/>
          <a:p>
            <a:pPr algn="just"/>
            <a:r>
              <a:rPr lang="en-US" sz="4000" dirty="0"/>
              <a:t>This project is developing a smart irrigation for smart farm by deploying IoT technology. It based on monitoring systems are in great demand and gives a precise extraction and analysis of data. Using this system a farmer can share/access the innovative techniques used by him/other farmers to improve the yield, can get the details about irrigation based on moisture control and temperature, crop maintaining information, pesticide details for his farm. Through this framework a farmer can get latest updates via smart-phone/web application.</a:t>
            </a:r>
          </a:p>
          <a:p>
            <a:pPr algn="just"/>
            <a:endParaRPr lang="en-US" sz="4000" dirty="0"/>
          </a:p>
        </p:txBody>
      </p:sp>
      <p:sp>
        <p:nvSpPr>
          <p:cNvPr id="16" name="Text Placeholder 15">
            <a:extLst>
              <a:ext uri="{FF2B5EF4-FFF2-40B4-BE49-F238E27FC236}">
                <a16:creationId xmlns:a16="http://schemas.microsoft.com/office/drawing/2014/main" id="{09CB95CC-FC6A-4B33-BC19-097560E3ADE2}"/>
              </a:ext>
            </a:extLst>
          </p:cNvPr>
          <p:cNvSpPr>
            <a:spLocks noGrp="1"/>
          </p:cNvSpPr>
          <p:nvPr>
            <p:ph type="body" sz="quarter" idx="150"/>
          </p:nvPr>
        </p:nvSpPr>
        <p:spPr/>
        <p:txBody>
          <a:bodyPr>
            <a:normAutofit/>
          </a:bodyPr>
          <a:lstStyle/>
          <a:p>
            <a:r>
              <a:rPr lang="en-US" sz="6000" b="1" dirty="0"/>
              <a:t>Researcher: Mr. VANNAK Sovannroth</a:t>
            </a:r>
          </a:p>
        </p:txBody>
      </p:sp>
      <p:sp>
        <p:nvSpPr>
          <p:cNvPr id="17" name="Text Placeholder 16">
            <a:extLst>
              <a:ext uri="{FF2B5EF4-FFF2-40B4-BE49-F238E27FC236}">
                <a16:creationId xmlns:a16="http://schemas.microsoft.com/office/drawing/2014/main" id="{6B07C8E7-58A1-4E53-B635-C7853610DFC3}"/>
              </a:ext>
            </a:extLst>
          </p:cNvPr>
          <p:cNvSpPr>
            <a:spLocks noGrp="1"/>
          </p:cNvSpPr>
          <p:nvPr>
            <p:ph type="body" sz="quarter" idx="151"/>
          </p:nvPr>
        </p:nvSpPr>
        <p:spPr/>
        <p:txBody>
          <a:bodyPr>
            <a:normAutofit/>
          </a:bodyPr>
          <a:lstStyle/>
          <a:p>
            <a:r>
              <a:rPr lang="en-US" sz="6600" b="1" dirty="0"/>
              <a:t>Advisor : Mr. HEL Chanthan</a:t>
            </a:r>
          </a:p>
        </p:txBody>
      </p:sp>
      <p:sp>
        <p:nvSpPr>
          <p:cNvPr id="18" name="Text Placeholder 17">
            <a:extLst>
              <a:ext uri="{FF2B5EF4-FFF2-40B4-BE49-F238E27FC236}">
                <a16:creationId xmlns:a16="http://schemas.microsoft.com/office/drawing/2014/main" id="{43D09594-9667-4D08-84C0-9EC7D5F8ABFE}"/>
              </a:ext>
            </a:extLst>
          </p:cNvPr>
          <p:cNvSpPr>
            <a:spLocks noGrp="1"/>
          </p:cNvSpPr>
          <p:nvPr>
            <p:ph type="body" sz="quarter" idx="153"/>
          </p:nvPr>
        </p:nvSpPr>
        <p:spPr/>
        <p:txBody>
          <a:bodyPr/>
          <a:lstStyle/>
          <a:p>
            <a:r>
              <a:rPr lang="en-US" sz="8000" dirty="0"/>
              <a:t>IoT Platform Cloud Storage for Agricultural Application</a:t>
            </a:r>
          </a:p>
        </p:txBody>
      </p:sp>
      <p:pic>
        <p:nvPicPr>
          <p:cNvPr id="20" name="Picture 19">
            <a:extLst>
              <a:ext uri="{FF2B5EF4-FFF2-40B4-BE49-F238E27FC236}">
                <a16:creationId xmlns:a16="http://schemas.microsoft.com/office/drawing/2014/main" id="{65016EE7-AD12-4D8D-90E2-4605B0F07B7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326" b="96406" l="2917" r="96250"/>
                    </a14:imgEffect>
                  </a14:imgLayer>
                </a14:imgProps>
              </a:ext>
              <a:ext uri="{28A0092B-C50C-407E-A947-70E740481C1C}">
                <a14:useLocalDpi xmlns:a14="http://schemas.microsoft.com/office/drawing/2010/main" val="0"/>
              </a:ext>
            </a:extLst>
          </a:blip>
          <a:stretch>
            <a:fillRect/>
          </a:stretch>
        </p:blipFill>
        <p:spPr>
          <a:xfrm>
            <a:off x="729608" y="67786"/>
            <a:ext cx="4486017" cy="4420596"/>
          </a:xfrm>
          <a:prstGeom prst="rect">
            <a:avLst/>
          </a:prstGeom>
        </p:spPr>
      </p:pic>
      <p:pic>
        <p:nvPicPr>
          <p:cNvPr id="28" name="Picture 27">
            <a:extLst>
              <a:ext uri="{FF2B5EF4-FFF2-40B4-BE49-F238E27FC236}">
                <a16:creationId xmlns:a16="http://schemas.microsoft.com/office/drawing/2014/main" id="{57B66A40-735A-4027-89A4-C831BFDC7A6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266" b="99241" l="1008" r="98237"/>
                    </a14:imgEffect>
                  </a14:imgLayer>
                </a14:imgProps>
              </a:ext>
              <a:ext uri="{28A0092B-C50C-407E-A947-70E740481C1C}">
                <a14:useLocalDpi xmlns:a14="http://schemas.microsoft.com/office/drawing/2010/main" val="0"/>
              </a:ext>
            </a:extLst>
          </a:blip>
          <a:stretch>
            <a:fillRect/>
          </a:stretch>
        </p:blipFill>
        <p:spPr>
          <a:xfrm>
            <a:off x="4991035" y="250668"/>
            <a:ext cx="4289744" cy="4268132"/>
          </a:xfrm>
          <a:prstGeom prst="rect">
            <a:avLst/>
          </a:prstGeom>
        </p:spPr>
      </p:pic>
      <p:sp>
        <p:nvSpPr>
          <p:cNvPr id="15" name="Text Placeholder 3">
            <a:extLst>
              <a:ext uri="{FF2B5EF4-FFF2-40B4-BE49-F238E27FC236}">
                <a16:creationId xmlns:a16="http://schemas.microsoft.com/office/drawing/2014/main" id="{ADF90989-9D2A-4F10-83ED-05C57A8A5B2E}"/>
              </a:ext>
            </a:extLst>
          </p:cNvPr>
          <p:cNvSpPr txBox="1">
            <a:spLocks/>
          </p:cNvSpPr>
          <p:nvPr/>
        </p:nvSpPr>
        <p:spPr>
          <a:xfrm>
            <a:off x="3433008" y="20886909"/>
            <a:ext cx="8769932"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1. The Proposed Smart Farm</a:t>
            </a:r>
          </a:p>
        </p:txBody>
      </p:sp>
      <p:pic>
        <p:nvPicPr>
          <p:cNvPr id="70" name="Picture 69">
            <a:extLst>
              <a:ext uri="{FF2B5EF4-FFF2-40B4-BE49-F238E27FC236}">
                <a16:creationId xmlns:a16="http://schemas.microsoft.com/office/drawing/2014/main" id="{A4ECF715-733C-4813-9B7E-3EA1591336D9}"/>
              </a:ext>
            </a:extLst>
          </p:cNvPr>
          <p:cNvPicPr>
            <a:picLocks noChangeAspect="1"/>
          </p:cNvPicPr>
          <p:nvPr/>
        </p:nvPicPr>
        <p:blipFill rotWithShape="1">
          <a:blip r:embed="rId7">
            <a:extLst>
              <a:ext uri="{28A0092B-C50C-407E-A947-70E740481C1C}">
                <a14:useLocalDpi xmlns:a14="http://schemas.microsoft.com/office/drawing/2010/main" val="0"/>
              </a:ext>
            </a:extLst>
          </a:blip>
          <a:srcRect l="21729" t="7705" b="9349"/>
          <a:stretch/>
        </p:blipFill>
        <p:spPr>
          <a:xfrm>
            <a:off x="7248488" y="25272170"/>
            <a:ext cx="7136873" cy="4823987"/>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87" name="Text Placeholder 3">
            <a:extLst>
              <a:ext uri="{FF2B5EF4-FFF2-40B4-BE49-F238E27FC236}">
                <a16:creationId xmlns:a16="http://schemas.microsoft.com/office/drawing/2014/main" id="{3707D6FA-5EF0-4171-82E0-818A3714BADE}"/>
              </a:ext>
            </a:extLst>
          </p:cNvPr>
          <p:cNvSpPr txBox="1">
            <a:spLocks/>
          </p:cNvSpPr>
          <p:nvPr/>
        </p:nvSpPr>
        <p:spPr>
          <a:xfrm>
            <a:off x="7055319" y="29967820"/>
            <a:ext cx="7523210"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tx2"/>
                </a:solidFill>
              </a:rPr>
              <a:t>Fig. 2. Farmer views data on dashboard</a:t>
            </a:r>
          </a:p>
        </p:txBody>
      </p:sp>
      <p:sp>
        <p:nvSpPr>
          <p:cNvPr id="90" name="Text Placeholder 3">
            <a:extLst>
              <a:ext uri="{FF2B5EF4-FFF2-40B4-BE49-F238E27FC236}">
                <a16:creationId xmlns:a16="http://schemas.microsoft.com/office/drawing/2014/main" id="{E6A2509B-970B-4C79-A4F1-1EA1509D4DFE}"/>
              </a:ext>
            </a:extLst>
          </p:cNvPr>
          <p:cNvSpPr txBox="1">
            <a:spLocks/>
          </p:cNvSpPr>
          <p:nvPr/>
        </p:nvSpPr>
        <p:spPr>
          <a:xfrm>
            <a:off x="889251" y="24878697"/>
            <a:ext cx="6412509" cy="600162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4000" dirty="0"/>
              <a:t>and/or airflow fan to create suitable environment for growing the plants in the greenhouse. The real-time environmental parameters are able to display, and also able to control environment of the farm off-line or on-line.</a:t>
            </a:r>
          </a:p>
        </p:txBody>
      </p:sp>
      <p:sp>
        <p:nvSpPr>
          <p:cNvPr id="91" name="Text Placeholder 5">
            <a:extLst>
              <a:ext uri="{FF2B5EF4-FFF2-40B4-BE49-F238E27FC236}">
                <a16:creationId xmlns:a16="http://schemas.microsoft.com/office/drawing/2014/main" id="{0A7CCFBB-4C2B-4671-8A12-0376F239E2D2}"/>
              </a:ext>
            </a:extLst>
          </p:cNvPr>
          <p:cNvSpPr txBox="1">
            <a:spLocks/>
          </p:cNvSpPr>
          <p:nvPr/>
        </p:nvSpPr>
        <p:spPr>
          <a:xfrm>
            <a:off x="21442605" y="10765935"/>
            <a:ext cx="7314286" cy="538606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4000" dirty="0"/>
              <a:t>The IoT devices are used to measure temperature, humidity, soil moisture, webcam, and water PH values in the greenhouse. The captured those environmental factors are able to display on mobile/web application through some an internet cloud service. </a:t>
            </a:r>
          </a:p>
        </p:txBody>
      </p:sp>
      <p:sp>
        <p:nvSpPr>
          <p:cNvPr id="92" name="Text Placeholder 5">
            <a:extLst>
              <a:ext uri="{FF2B5EF4-FFF2-40B4-BE49-F238E27FC236}">
                <a16:creationId xmlns:a16="http://schemas.microsoft.com/office/drawing/2014/main" id="{45B50C8D-3AD9-4CA8-A2C1-0D5D86E6F0DA}"/>
              </a:ext>
            </a:extLst>
          </p:cNvPr>
          <p:cNvSpPr txBox="1">
            <a:spLocks/>
          </p:cNvSpPr>
          <p:nvPr/>
        </p:nvSpPr>
        <p:spPr>
          <a:xfrm>
            <a:off x="15148563" y="16207810"/>
            <a:ext cx="6645273" cy="538606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4000" dirty="0"/>
              <a:t>Farmers are able to maintain, monitor, and control the real-time environment of the smart farm by using mobile/web application, remotely or can be locally either, to ensure an environment conducive to the growth of plants.</a:t>
            </a:r>
          </a:p>
        </p:txBody>
      </p:sp>
      <p:pic>
        <p:nvPicPr>
          <p:cNvPr id="94" name="Picture 93">
            <a:extLst>
              <a:ext uri="{FF2B5EF4-FFF2-40B4-BE49-F238E27FC236}">
                <a16:creationId xmlns:a16="http://schemas.microsoft.com/office/drawing/2014/main" id="{FE406DAC-E51E-48AB-915E-3D0584EEFC8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614021" y="5676287"/>
            <a:ext cx="6732029" cy="4360292"/>
          </a:xfrm>
          <a:prstGeom prst="rect">
            <a:avLst/>
          </a:prstGeom>
        </p:spPr>
      </p:pic>
      <p:sp>
        <p:nvSpPr>
          <p:cNvPr id="96" name="Text Placeholder 3">
            <a:extLst>
              <a:ext uri="{FF2B5EF4-FFF2-40B4-BE49-F238E27FC236}">
                <a16:creationId xmlns:a16="http://schemas.microsoft.com/office/drawing/2014/main" id="{09C0DEF8-B304-4F98-BA17-D77235A7C62E}"/>
              </a:ext>
            </a:extLst>
          </p:cNvPr>
          <p:cNvSpPr txBox="1">
            <a:spLocks/>
          </p:cNvSpPr>
          <p:nvPr/>
        </p:nvSpPr>
        <p:spPr>
          <a:xfrm>
            <a:off x="22609529" y="9801131"/>
            <a:ext cx="4699125"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3. Greenhouse</a:t>
            </a:r>
          </a:p>
        </p:txBody>
      </p:sp>
      <p:pic>
        <p:nvPicPr>
          <p:cNvPr id="98" name="Picture 97">
            <a:extLst>
              <a:ext uri="{FF2B5EF4-FFF2-40B4-BE49-F238E27FC236}">
                <a16:creationId xmlns:a16="http://schemas.microsoft.com/office/drawing/2014/main" id="{F2884024-4CE8-42DE-841F-BE3EE15852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49497" y="16697910"/>
            <a:ext cx="6645273" cy="4245098"/>
          </a:xfrm>
          <a:prstGeom prst="rect">
            <a:avLst/>
          </a:prstGeom>
        </p:spPr>
      </p:pic>
      <p:pic>
        <p:nvPicPr>
          <p:cNvPr id="104" name="Picture 103">
            <a:extLst>
              <a:ext uri="{FF2B5EF4-FFF2-40B4-BE49-F238E27FC236}">
                <a16:creationId xmlns:a16="http://schemas.microsoft.com/office/drawing/2014/main" id="{50BF5E55-C3F1-46ED-83FF-4D85BCDA09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196941" y="11040826"/>
            <a:ext cx="6245664" cy="4448554"/>
          </a:xfrm>
          <a:prstGeom prst="rect">
            <a:avLst/>
          </a:prstGeom>
        </p:spPr>
      </p:pic>
      <p:sp>
        <p:nvSpPr>
          <p:cNvPr id="108" name="Text Placeholder 3">
            <a:extLst>
              <a:ext uri="{FF2B5EF4-FFF2-40B4-BE49-F238E27FC236}">
                <a16:creationId xmlns:a16="http://schemas.microsoft.com/office/drawing/2014/main" id="{C6A499E7-D4B5-4C1F-ACB3-255A521CDB43}"/>
              </a:ext>
            </a:extLst>
          </p:cNvPr>
          <p:cNvSpPr txBox="1">
            <a:spLocks/>
          </p:cNvSpPr>
          <p:nvPr/>
        </p:nvSpPr>
        <p:spPr>
          <a:xfrm>
            <a:off x="15118480" y="15287228"/>
            <a:ext cx="6245664"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tx2"/>
                </a:solidFill>
              </a:rPr>
              <a:t>Fig. 4. Smart Phone IoT device </a:t>
            </a:r>
          </a:p>
        </p:txBody>
      </p:sp>
      <p:sp>
        <p:nvSpPr>
          <p:cNvPr id="110" name="Text Placeholder 3">
            <a:extLst>
              <a:ext uri="{FF2B5EF4-FFF2-40B4-BE49-F238E27FC236}">
                <a16:creationId xmlns:a16="http://schemas.microsoft.com/office/drawing/2014/main" id="{07202EF9-2B7C-435C-A1E4-03C6F28328A7}"/>
              </a:ext>
            </a:extLst>
          </p:cNvPr>
          <p:cNvSpPr txBox="1">
            <a:spLocks/>
          </p:cNvSpPr>
          <p:nvPr/>
        </p:nvSpPr>
        <p:spPr>
          <a:xfrm>
            <a:off x="31037204" y="22566517"/>
            <a:ext cx="9899497"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8. Data views on dashboard</a:t>
            </a:r>
          </a:p>
        </p:txBody>
      </p:sp>
      <p:pic>
        <p:nvPicPr>
          <p:cNvPr id="114" name="Picture 113">
            <a:extLst>
              <a:ext uri="{FF2B5EF4-FFF2-40B4-BE49-F238E27FC236}">
                <a16:creationId xmlns:a16="http://schemas.microsoft.com/office/drawing/2014/main" id="{009BB591-1B87-430E-8E3E-AE359D9723A7}"/>
              </a:ext>
            </a:extLst>
          </p:cNvPr>
          <p:cNvPicPr>
            <a:picLocks noChangeAspect="1"/>
          </p:cNvPicPr>
          <p:nvPr/>
        </p:nvPicPr>
        <p:blipFill>
          <a:blip r:embed="rId11"/>
          <a:stretch>
            <a:fillRect/>
          </a:stretch>
        </p:blipFill>
        <p:spPr>
          <a:xfrm>
            <a:off x="15296436" y="21955188"/>
            <a:ext cx="13243551" cy="8140969"/>
          </a:xfrm>
          <a:prstGeom prst="rect">
            <a:avLst/>
          </a:prstGeom>
        </p:spPr>
      </p:pic>
      <p:sp>
        <p:nvSpPr>
          <p:cNvPr id="116" name="Text Placeholder 3">
            <a:extLst>
              <a:ext uri="{FF2B5EF4-FFF2-40B4-BE49-F238E27FC236}">
                <a16:creationId xmlns:a16="http://schemas.microsoft.com/office/drawing/2014/main" id="{157103E6-4635-4478-AD2E-B84EF2C3CF61}"/>
              </a:ext>
            </a:extLst>
          </p:cNvPr>
          <p:cNvSpPr txBox="1">
            <a:spLocks/>
          </p:cNvSpPr>
          <p:nvPr/>
        </p:nvSpPr>
        <p:spPr>
          <a:xfrm>
            <a:off x="21760635" y="20939548"/>
            <a:ext cx="6768718"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5. Remote Control Sensors</a:t>
            </a:r>
          </a:p>
        </p:txBody>
      </p:sp>
      <p:pic>
        <p:nvPicPr>
          <p:cNvPr id="31" name="Picture 30">
            <a:extLst>
              <a:ext uri="{FF2B5EF4-FFF2-40B4-BE49-F238E27FC236}">
                <a16:creationId xmlns:a16="http://schemas.microsoft.com/office/drawing/2014/main" id="{1FB0A36A-AB99-4BA9-A43A-DEE9D4450A0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481346" y="5487909"/>
            <a:ext cx="6905315" cy="5789691"/>
          </a:xfrm>
          <a:prstGeom prst="rect">
            <a:avLst/>
          </a:prstGeom>
        </p:spPr>
      </p:pic>
      <p:sp>
        <p:nvSpPr>
          <p:cNvPr id="39" name="Text Placeholder 3">
            <a:extLst>
              <a:ext uri="{FF2B5EF4-FFF2-40B4-BE49-F238E27FC236}">
                <a16:creationId xmlns:a16="http://schemas.microsoft.com/office/drawing/2014/main" id="{37D05D3A-B77B-4BF1-8B45-308E10A5605D}"/>
              </a:ext>
            </a:extLst>
          </p:cNvPr>
          <p:cNvSpPr txBox="1">
            <a:spLocks/>
          </p:cNvSpPr>
          <p:nvPr/>
        </p:nvSpPr>
        <p:spPr>
          <a:xfrm>
            <a:off x="37738191" y="10834816"/>
            <a:ext cx="4699125"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7. IoT Platform</a:t>
            </a:r>
          </a:p>
        </p:txBody>
      </p:sp>
      <p:grpSp>
        <p:nvGrpSpPr>
          <p:cNvPr id="53" name="Group 52">
            <a:extLst>
              <a:ext uri="{FF2B5EF4-FFF2-40B4-BE49-F238E27FC236}">
                <a16:creationId xmlns:a16="http://schemas.microsoft.com/office/drawing/2014/main" id="{934EE2BC-3023-4E3D-9776-B5DA9349FCB9}"/>
              </a:ext>
            </a:extLst>
          </p:cNvPr>
          <p:cNvGrpSpPr/>
          <p:nvPr/>
        </p:nvGrpSpPr>
        <p:grpSpPr>
          <a:xfrm>
            <a:off x="29451062" y="12091933"/>
            <a:ext cx="13338712" cy="10516870"/>
            <a:chOff x="29451062" y="12091933"/>
            <a:chExt cx="13338712" cy="10516870"/>
          </a:xfrm>
        </p:grpSpPr>
        <p:pic>
          <p:nvPicPr>
            <p:cNvPr id="43" name="Picture 42">
              <a:extLst>
                <a:ext uri="{FF2B5EF4-FFF2-40B4-BE49-F238E27FC236}">
                  <a16:creationId xmlns:a16="http://schemas.microsoft.com/office/drawing/2014/main" id="{A43BF615-E479-4F1D-83CB-C83C9EAD507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451062" y="12091933"/>
              <a:ext cx="13338712" cy="10516870"/>
            </a:xfrm>
            <a:prstGeom prst="rect">
              <a:avLst/>
            </a:prstGeom>
          </p:spPr>
        </p:pic>
        <p:pic>
          <p:nvPicPr>
            <p:cNvPr id="46" name="Picture 45">
              <a:extLst>
                <a:ext uri="{FF2B5EF4-FFF2-40B4-BE49-F238E27FC236}">
                  <a16:creationId xmlns:a16="http://schemas.microsoft.com/office/drawing/2014/main" id="{312E3376-4CD3-4A4A-BD18-823AED5B464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329711" y="14824180"/>
              <a:ext cx="5332501" cy="3686128"/>
            </a:xfrm>
            <a:prstGeom prst="rect">
              <a:avLst/>
            </a:prstGeom>
          </p:spPr>
        </p:pic>
        <p:pic>
          <p:nvPicPr>
            <p:cNvPr id="48" name="Picture 47">
              <a:extLst>
                <a:ext uri="{FF2B5EF4-FFF2-40B4-BE49-F238E27FC236}">
                  <a16:creationId xmlns:a16="http://schemas.microsoft.com/office/drawing/2014/main" id="{E39EAA75-9A43-419C-A0DA-7213E64DA3A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792784" y="18756274"/>
              <a:ext cx="5296903" cy="3704716"/>
            </a:xfrm>
            <a:prstGeom prst="rect">
              <a:avLst/>
            </a:prstGeom>
          </p:spPr>
        </p:pic>
        <p:pic>
          <p:nvPicPr>
            <p:cNvPr id="51" name="Picture 50">
              <a:extLst>
                <a:ext uri="{FF2B5EF4-FFF2-40B4-BE49-F238E27FC236}">
                  <a16:creationId xmlns:a16="http://schemas.microsoft.com/office/drawing/2014/main" id="{B2207708-741B-4519-954D-F58DA7FE59E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329711" y="18836639"/>
              <a:ext cx="5332500" cy="3624351"/>
            </a:xfrm>
            <a:prstGeom prst="rect">
              <a:avLst/>
            </a:prstGeom>
          </p:spPr>
        </p:pic>
      </p:grpSp>
      <p:sp>
        <p:nvSpPr>
          <p:cNvPr id="55" name="Text Placeholder 3">
            <a:extLst>
              <a:ext uri="{FF2B5EF4-FFF2-40B4-BE49-F238E27FC236}">
                <a16:creationId xmlns:a16="http://schemas.microsoft.com/office/drawing/2014/main" id="{7D8C7AEF-19B5-4FB7-B358-16EDBDC02D78}"/>
              </a:ext>
            </a:extLst>
          </p:cNvPr>
          <p:cNvSpPr txBox="1">
            <a:spLocks/>
          </p:cNvSpPr>
          <p:nvPr/>
        </p:nvSpPr>
        <p:spPr>
          <a:xfrm>
            <a:off x="17115296" y="29967820"/>
            <a:ext cx="9899497"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6. System Architecture of Smart Irrigation</a:t>
            </a:r>
          </a:p>
        </p:txBody>
      </p:sp>
      <p:grpSp>
        <p:nvGrpSpPr>
          <p:cNvPr id="47" name="Group 46">
            <a:extLst>
              <a:ext uri="{FF2B5EF4-FFF2-40B4-BE49-F238E27FC236}">
                <a16:creationId xmlns:a16="http://schemas.microsoft.com/office/drawing/2014/main" id="{4D8C702B-74FF-4319-B690-652267DF903D}"/>
              </a:ext>
            </a:extLst>
          </p:cNvPr>
          <p:cNvGrpSpPr/>
          <p:nvPr/>
        </p:nvGrpSpPr>
        <p:grpSpPr>
          <a:xfrm>
            <a:off x="1453378" y="13485237"/>
            <a:ext cx="12295387" cy="7688409"/>
            <a:chOff x="1453378" y="13485237"/>
            <a:chExt cx="12295387" cy="7688409"/>
          </a:xfrm>
        </p:grpSpPr>
        <p:grpSp>
          <p:nvGrpSpPr>
            <p:cNvPr id="9" name="Group 8">
              <a:extLst>
                <a:ext uri="{FF2B5EF4-FFF2-40B4-BE49-F238E27FC236}">
                  <a16:creationId xmlns:a16="http://schemas.microsoft.com/office/drawing/2014/main" id="{3945F170-FA7E-4A9B-87FA-39A78730802D}"/>
                </a:ext>
              </a:extLst>
            </p:cNvPr>
            <p:cNvGrpSpPr/>
            <p:nvPr/>
          </p:nvGrpSpPr>
          <p:grpSpPr>
            <a:xfrm>
              <a:off x="1453378" y="13485237"/>
              <a:ext cx="12295387" cy="7688409"/>
              <a:chOff x="1388938" y="13756960"/>
              <a:chExt cx="12422140" cy="9340482"/>
            </a:xfrm>
          </p:grpSpPr>
          <p:pic>
            <p:nvPicPr>
              <p:cNvPr id="24" name="Picture 23">
                <a:extLst>
                  <a:ext uri="{FF2B5EF4-FFF2-40B4-BE49-F238E27FC236}">
                    <a16:creationId xmlns:a16="http://schemas.microsoft.com/office/drawing/2014/main" id="{E6FF2623-1DC7-483B-82C3-B20DCDB5E7A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44677" y="14856020"/>
                <a:ext cx="2674505" cy="2328394"/>
              </a:xfrm>
              <a:prstGeom prst="rect">
                <a:avLst/>
              </a:prstGeom>
              <a:ln>
                <a:noFill/>
              </a:ln>
              <a:effectLst>
                <a:outerShdw blurRad="190500" algn="tl" rotWithShape="0">
                  <a:srgbClr val="000000">
                    <a:alpha val="70000"/>
                  </a:srgbClr>
                </a:outerShdw>
              </a:effectLst>
            </p:spPr>
          </p:pic>
          <p:pic>
            <p:nvPicPr>
              <p:cNvPr id="25" name="Picture 24">
                <a:extLst>
                  <a:ext uri="{FF2B5EF4-FFF2-40B4-BE49-F238E27FC236}">
                    <a16:creationId xmlns:a16="http://schemas.microsoft.com/office/drawing/2014/main" id="{1F02BA82-3FB9-4451-B16A-458BC54F8F1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330251" y="19935451"/>
                <a:ext cx="2187974" cy="2187974"/>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2EDBAE1E-1794-40ED-AAF4-71B4CCE334E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92207" y="20337233"/>
                <a:ext cx="2568714" cy="1384410"/>
              </a:xfrm>
              <a:prstGeom prst="rect">
                <a:avLst/>
              </a:prstGeom>
              <a:ln>
                <a:noFill/>
              </a:ln>
              <a:effectLst>
                <a:outerShdw blurRad="190500" algn="tl" rotWithShape="0">
                  <a:srgbClr val="000000">
                    <a:alpha val="70000"/>
                  </a:srgbClr>
                </a:outerShdw>
              </a:effectLst>
            </p:spPr>
          </p:pic>
          <p:pic>
            <p:nvPicPr>
              <p:cNvPr id="33" name="Picture 32">
                <a:extLst>
                  <a:ext uri="{FF2B5EF4-FFF2-40B4-BE49-F238E27FC236}">
                    <a16:creationId xmlns:a16="http://schemas.microsoft.com/office/drawing/2014/main" id="{F326EA58-E803-4ABC-8521-8E889584E18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631505" y="14584181"/>
                <a:ext cx="2867869" cy="2867869"/>
              </a:xfrm>
              <a:prstGeom prst="rect">
                <a:avLst/>
              </a:prstGeom>
              <a:ln>
                <a:noFill/>
              </a:ln>
              <a:effectLst>
                <a:outerShdw blurRad="190500" algn="tl" rotWithShape="0">
                  <a:srgbClr val="000000">
                    <a:alpha val="70000"/>
                  </a:srgbClr>
                </a:outerShdw>
              </a:effectLst>
            </p:spPr>
          </p:pic>
          <p:sp>
            <p:nvSpPr>
              <p:cNvPr id="34" name="Text Placeholder 3">
                <a:extLst>
                  <a:ext uri="{FF2B5EF4-FFF2-40B4-BE49-F238E27FC236}">
                    <a16:creationId xmlns:a16="http://schemas.microsoft.com/office/drawing/2014/main" id="{D8DDBCD4-0CC0-43F3-AC03-E69DA2AADAE8}"/>
                  </a:ext>
                </a:extLst>
              </p:cNvPr>
              <p:cNvSpPr txBox="1">
                <a:spLocks/>
              </p:cNvSpPr>
              <p:nvPr/>
            </p:nvSpPr>
            <p:spPr>
              <a:xfrm>
                <a:off x="1671832" y="21843463"/>
                <a:ext cx="3239772" cy="123387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a:solidFill>
                      <a:schemeClr val="accent2">
                        <a:lumMod val="50000"/>
                      </a:schemeClr>
                    </a:solidFill>
                    <a:latin typeface="+mn-lt"/>
                  </a:rPr>
                  <a:t>Greenhouse</a:t>
                </a:r>
                <a:endParaRPr lang="en-US" sz="3600" b="1" dirty="0">
                  <a:solidFill>
                    <a:schemeClr val="accent2">
                      <a:lumMod val="50000"/>
                    </a:schemeClr>
                  </a:solidFill>
                  <a:latin typeface="+mn-lt"/>
                </a:endParaRPr>
              </a:p>
            </p:txBody>
          </p:sp>
          <p:sp>
            <p:nvSpPr>
              <p:cNvPr id="36" name="Text Placeholder 3">
                <a:extLst>
                  <a:ext uri="{FF2B5EF4-FFF2-40B4-BE49-F238E27FC236}">
                    <a16:creationId xmlns:a16="http://schemas.microsoft.com/office/drawing/2014/main" id="{A29F70F9-F641-4B52-AC2C-E911ED8D496D}"/>
                  </a:ext>
                </a:extLst>
              </p:cNvPr>
              <p:cNvSpPr txBox="1">
                <a:spLocks/>
              </p:cNvSpPr>
              <p:nvPr/>
            </p:nvSpPr>
            <p:spPr>
              <a:xfrm>
                <a:off x="6456678" y="21864114"/>
                <a:ext cx="3239772"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ESP8266</a:t>
                </a:r>
              </a:p>
            </p:txBody>
          </p:sp>
          <p:sp>
            <p:nvSpPr>
              <p:cNvPr id="38" name="Text Placeholder 3">
                <a:extLst>
                  <a:ext uri="{FF2B5EF4-FFF2-40B4-BE49-F238E27FC236}">
                    <a16:creationId xmlns:a16="http://schemas.microsoft.com/office/drawing/2014/main" id="{E22AAF97-1BB0-47DE-9839-7636BF515E19}"/>
                  </a:ext>
                </a:extLst>
              </p:cNvPr>
              <p:cNvSpPr txBox="1">
                <a:spLocks/>
              </p:cNvSpPr>
              <p:nvPr/>
            </p:nvSpPr>
            <p:spPr>
              <a:xfrm>
                <a:off x="11866072" y="22081802"/>
                <a:ext cx="1189614"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API</a:t>
                </a:r>
              </a:p>
            </p:txBody>
          </p:sp>
          <p:sp>
            <p:nvSpPr>
              <p:cNvPr id="40" name="Text Placeholder 3">
                <a:extLst>
                  <a:ext uri="{FF2B5EF4-FFF2-40B4-BE49-F238E27FC236}">
                    <a16:creationId xmlns:a16="http://schemas.microsoft.com/office/drawing/2014/main" id="{04EE2F24-A03B-4A20-97B1-3E5D947FFE66}"/>
                  </a:ext>
                </a:extLst>
              </p:cNvPr>
              <p:cNvSpPr txBox="1">
                <a:spLocks/>
              </p:cNvSpPr>
              <p:nvPr/>
            </p:nvSpPr>
            <p:spPr>
              <a:xfrm>
                <a:off x="10545854" y="13798266"/>
                <a:ext cx="3239772"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Cloud</a:t>
                </a:r>
              </a:p>
            </p:txBody>
          </p:sp>
          <p:sp>
            <p:nvSpPr>
              <p:cNvPr id="42" name="Text Placeholder 3">
                <a:extLst>
                  <a:ext uri="{FF2B5EF4-FFF2-40B4-BE49-F238E27FC236}">
                    <a16:creationId xmlns:a16="http://schemas.microsoft.com/office/drawing/2014/main" id="{31E5C663-5CC7-4CF7-A07B-1F475E4C04C6}"/>
                  </a:ext>
                </a:extLst>
              </p:cNvPr>
              <p:cNvSpPr txBox="1">
                <a:spLocks/>
              </p:cNvSpPr>
              <p:nvPr/>
            </p:nvSpPr>
            <p:spPr>
              <a:xfrm>
                <a:off x="4704090" y="13762494"/>
                <a:ext cx="5650805"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Web/Mobile Application</a:t>
                </a:r>
              </a:p>
            </p:txBody>
          </p:sp>
          <p:sp>
            <p:nvSpPr>
              <p:cNvPr id="44" name="Text Placeholder 3">
                <a:extLst>
                  <a:ext uri="{FF2B5EF4-FFF2-40B4-BE49-F238E27FC236}">
                    <a16:creationId xmlns:a16="http://schemas.microsoft.com/office/drawing/2014/main" id="{8E8732D7-F6AA-4E00-8DA5-E1F03272D9CC}"/>
                  </a:ext>
                </a:extLst>
              </p:cNvPr>
              <p:cNvSpPr txBox="1">
                <a:spLocks/>
              </p:cNvSpPr>
              <p:nvPr/>
            </p:nvSpPr>
            <p:spPr>
              <a:xfrm>
                <a:off x="1388938" y="13756960"/>
                <a:ext cx="3239772"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Farmers</a:t>
                </a:r>
              </a:p>
            </p:txBody>
          </p:sp>
          <p:sp>
            <p:nvSpPr>
              <p:cNvPr id="49" name="Arrow: Notched Right 48">
                <a:extLst>
                  <a:ext uri="{FF2B5EF4-FFF2-40B4-BE49-F238E27FC236}">
                    <a16:creationId xmlns:a16="http://schemas.microsoft.com/office/drawing/2014/main" id="{C4FEF94B-1E1D-4754-BAF0-CE30AEF89FA6}"/>
                  </a:ext>
                </a:extLst>
              </p:cNvPr>
              <p:cNvSpPr/>
              <p:nvPr/>
            </p:nvSpPr>
            <p:spPr>
              <a:xfrm rot="5400000">
                <a:off x="1866495" y="18213981"/>
                <a:ext cx="2286891" cy="354438"/>
              </a:xfrm>
              <a:prstGeom prst="notched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Arrow: Left-Right 51">
                <a:extLst>
                  <a:ext uri="{FF2B5EF4-FFF2-40B4-BE49-F238E27FC236}">
                    <a16:creationId xmlns:a16="http://schemas.microsoft.com/office/drawing/2014/main" id="{BEE3918E-1D00-45FC-8CF2-F9A34EB33BFF}"/>
                  </a:ext>
                </a:extLst>
              </p:cNvPr>
              <p:cNvSpPr/>
              <p:nvPr/>
            </p:nvSpPr>
            <p:spPr>
              <a:xfrm>
                <a:off x="8855230" y="15765313"/>
                <a:ext cx="1615967" cy="354438"/>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Arrow: Left-Right 53">
                <a:extLst>
                  <a:ext uri="{FF2B5EF4-FFF2-40B4-BE49-F238E27FC236}">
                    <a16:creationId xmlns:a16="http://schemas.microsoft.com/office/drawing/2014/main" id="{C7137346-C863-47A9-8F3C-8576D16B16C3}"/>
                  </a:ext>
                </a:extLst>
              </p:cNvPr>
              <p:cNvSpPr/>
              <p:nvPr/>
            </p:nvSpPr>
            <p:spPr>
              <a:xfrm>
                <a:off x="5270513" y="20882303"/>
                <a:ext cx="1372106" cy="302303"/>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6" name="Arrow: Left-Right 55">
                <a:extLst>
                  <a:ext uri="{FF2B5EF4-FFF2-40B4-BE49-F238E27FC236}">
                    <a16:creationId xmlns:a16="http://schemas.microsoft.com/office/drawing/2014/main" id="{F932E0D4-45B8-481D-8B61-8B4A6EEA9E69}"/>
                  </a:ext>
                </a:extLst>
              </p:cNvPr>
              <p:cNvSpPr/>
              <p:nvPr/>
            </p:nvSpPr>
            <p:spPr>
              <a:xfrm>
                <a:off x="9531467" y="20882304"/>
                <a:ext cx="1615967" cy="354438"/>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8" name="Arrow: Left-Right 57">
                <a:extLst>
                  <a:ext uri="{FF2B5EF4-FFF2-40B4-BE49-F238E27FC236}">
                    <a16:creationId xmlns:a16="http://schemas.microsoft.com/office/drawing/2014/main" id="{EE7594C8-EF9E-4A70-AB85-C73313657A01}"/>
                  </a:ext>
                </a:extLst>
              </p:cNvPr>
              <p:cNvSpPr/>
              <p:nvPr/>
            </p:nvSpPr>
            <p:spPr>
              <a:xfrm rot="5400000">
                <a:off x="11223409" y="18242438"/>
                <a:ext cx="2286894" cy="354438"/>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2EB81150-26DC-487C-A376-48F83E7C76D4}"/>
                  </a:ext>
                </a:extLst>
              </p:cNvPr>
              <p:cNvGrpSpPr/>
              <p:nvPr/>
            </p:nvGrpSpPr>
            <p:grpSpPr>
              <a:xfrm>
                <a:off x="10568195" y="14372978"/>
                <a:ext cx="3242883" cy="3349765"/>
                <a:chOff x="10568195" y="14372978"/>
                <a:chExt cx="3242883" cy="3349765"/>
              </a:xfrm>
            </p:grpSpPr>
            <p:grpSp>
              <p:nvGrpSpPr>
                <p:cNvPr id="19" name="Group 18">
                  <a:extLst>
                    <a:ext uri="{FF2B5EF4-FFF2-40B4-BE49-F238E27FC236}">
                      <a16:creationId xmlns:a16="http://schemas.microsoft.com/office/drawing/2014/main" id="{8F2ED3D3-FA34-4274-A700-0968B2517AE9}"/>
                    </a:ext>
                  </a:extLst>
                </p:cNvPr>
                <p:cNvGrpSpPr/>
                <p:nvPr/>
              </p:nvGrpSpPr>
              <p:grpSpPr>
                <a:xfrm>
                  <a:off x="10568195" y="14372978"/>
                  <a:ext cx="3242883" cy="3349765"/>
                  <a:chOff x="4969687" y="65259"/>
                  <a:chExt cx="1805582" cy="2020388"/>
                </a:xfrm>
              </p:grpSpPr>
              <p:pic>
                <p:nvPicPr>
                  <p:cNvPr id="21" name="Picture 20">
                    <a:extLst>
                      <a:ext uri="{FF2B5EF4-FFF2-40B4-BE49-F238E27FC236}">
                        <a16:creationId xmlns:a16="http://schemas.microsoft.com/office/drawing/2014/main" id="{3A1E4AF9-C539-4685-A1D9-4A2C7B16AF4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969687" y="65259"/>
                    <a:ext cx="1805582" cy="2020388"/>
                  </a:xfrm>
                  <a:prstGeom prst="rect">
                    <a:avLst/>
                  </a:prstGeom>
                  <a:ln>
                    <a:noFill/>
                  </a:ln>
                  <a:effectLst>
                    <a:outerShdw blurRad="190500" algn="tl" rotWithShape="0">
                      <a:srgbClr val="000000">
                        <a:alpha val="70000"/>
                      </a:srgbClr>
                    </a:outerShdw>
                  </a:effectLst>
                </p:spPr>
              </p:pic>
              <p:pic>
                <p:nvPicPr>
                  <p:cNvPr id="22" name="Picture 21">
                    <a:extLst>
                      <a:ext uri="{FF2B5EF4-FFF2-40B4-BE49-F238E27FC236}">
                        <a16:creationId xmlns:a16="http://schemas.microsoft.com/office/drawing/2014/main" id="{6BFEBCEA-96BF-4063-9B78-76E4543CEB77}"/>
                      </a:ext>
                    </a:extLst>
                  </p:cNvPr>
                  <p:cNvPicPr>
                    <a:picLocks noChangeAspect="1"/>
                  </p:cNvPicPr>
                  <p:nvPr/>
                </p:nvPicPr>
                <p:blipFill rotWithShape="1">
                  <a:blip r:embed="rId21" cstate="print">
                    <a:extLst>
                      <a:ext uri="{BEBA8EAE-BF5A-486C-A8C5-ECC9F3942E4B}">
                        <a14:imgProps xmlns:a14="http://schemas.microsoft.com/office/drawing/2010/main">
                          <a14:imgLayer r:embed="rId22">
                            <a14:imgEffect>
                              <a14:backgroundRemoval t="23575" b="39871" l="64437" r="76064"/>
                            </a14:imgEffect>
                          </a14:imgLayer>
                        </a14:imgProps>
                      </a:ext>
                      <a:ext uri="{28A0092B-C50C-407E-A947-70E740481C1C}">
                        <a14:useLocalDpi xmlns:a14="http://schemas.microsoft.com/office/drawing/2010/main" val="0"/>
                      </a:ext>
                    </a:extLst>
                  </a:blip>
                  <a:srcRect l="64302" t="23542" r="24267" b="59315"/>
                  <a:stretch/>
                </p:blipFill>
                <p:spPr>
                  <a:xfrm>
                    <a:off x="5872478" y="803160"/>
                    <a:ext cx="595376" cy="562112"/>
                  </a:xfrm>
                  <a:prstGeom prst="rect">
                    <a:avLst/>
                  </a:prstGeom>
                  <a:ln>
                    <a:noFill/>
                  </a:ln>
                  <a:effectLst/>
                </p:spPr>
              </p:pic>
              <p:pic>
                <p:nvPicPr>
                  <p:cNvPr id="23" name="Picture 22">
                    <a:extLst>
                      <a:ext uri="{FF2B5EF4-FFF2-40B4-BE49-F238E27FC236}">
                        <a16:creationId xmlns:a16="http://schemas.microsoft.com/office/drawing/2014/main" id="{E20974AA-1D6E-4543-AA67-79B8B4B262D5}"/>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306292" y="803160"/>
                    <a:ext cx="519491" cy="581294"/>
                  </a:xfrm>
                  <a:prstGeom prst="rect">
                    <a:avLst/>
                  </a:prstGeom>
                  <a:ln>
                    <a:noFill/>
                  </a:ln>
                  <a:effectLst/>
                </p:spPr>
              </p:pic>
            </p:grpSp>
            <p:sp>
              <p:nvSpPr>
                <p:cNvPr id="60" name="Text Placeholder 3">
                  <a:extLst>
                    <a:ext uri="{FF2B5EF4-FFF2-40B4-BE49-F238E27FC236}">
                      <a16:creationId xmlns:a16="http://schemas.microsoft.com/office/drawing/2014/main" id="{6E957552-F64A-44CA-BF2D-8AEC84BE2F7E}"/>
                    </a:ext>
                  </a:extLst>
                </p:cNvPr>
                <p:cNvSpPr txBox="1">
                  <a:spLocks/>
                </p:cNvSpPr>
                <p:nvPr/>
              </p:nvSpPr>
              <p:spPr>
                <a:xfrm>
                  <a:off x="10893614" y="16348719"/>
                  <a:ext cx="1473241" cy="738642"/>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1800" b="1" dirty="0">
                      <a:solidFill>
                        <a:schemeClr val="accent2">
                          <a:lumMod val="50000"/>
                        </a:schemeClr>
                      </a:solidFill>
                      <a:latin typeface="+mn-lt"/>
                    </a:rPr>
                    <a:t>Database</a:t>
                  </a:r>
                </a:p>
              </p:txBody>
            </p:sp>
            <p:sp>
              <p:nvSpPr>
                <p:cNvPr id="62" name="Text Placeholder 3">
                  <a:extLst>
                    <a:ext uri="{FF2B5EF4-FFF2-40B4-BE49-F238E27FC236}">
                      <a16:creationId xmlns:a16="http://schemas.microsoft.com/office/drawing/2014/main" id="{7A1442DC-082D-4DC4-A249-A526EED764AA}"/>
                    </a:ext>
                  </a:extLst>
                </p:cNvPr>
                <p:cNvSpPr txBox="1">
                  <a:spLocks/>
                </p:cNvSpPr>
                <p:nvPr/>
              </p:nvSpPr>
              <p:spPr>
                <a:xfrm>
                  <a:off x="12409343" y="16325913"/>
                  <a:ext cx="807120" cy="738642"/>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1800" b="1" dirty="0">
                      <a:solidFill>
                        <a:schemeClr val="accent2">
                          <a:lumMod val="50000"/>
                        </a:schemeClr>
                      </a:solidFill>
                      <a:latin typeface="+mn-lt"/>
                    </a:rPr>
                    <a:t>AI</a:t>
                  </a:r>
                </a:p>
              </p:txBody>
            </p:sp>
          </p:grpSp>
          <p:grpSp>
            <p:nvGrpSpPr>
              <p:cNvPr id="8" name="Group 7">
                <a:extLst>
                  <a:ext uri="{FF2B5EF4-FFF2-40B4-BE49-F238E27FC236}">
                    <a16:creationId xmlns:a16="http://schemas.microsoft.com/office/drawing/2014/main" id="{E9740264-83BD-4E91-A3F5-135B85AF195A}"/>
                  </a:ext>
                </a:extLst>
              </p:cNvPr>
              <p:cNvGrpSpPr/>
              <p:nvPr/>
            </p:nvGrpSpPr>
            <p:grpSpPr>
              <a:xfrm>
                <a:off x="4058304" y="17819216"/>
                <a:ext cx="7495840" cy="1374718"/>
                <a:chOff x="972253" y="21320817"/>
                <a:chExt cx="4900656" cy="755588"/>
              </a:xfrm>
            </p:grpSpPr>
            <p:pic>
              <p:nvPicPr>
                <p:cNvPr id="26" name="Picture 25" descr="../../../../../../Downloads/Telegram%20Desktop/Wireless">
                  <a:extLst>
                    <a:ext uri="{FF2B5EF4-FFF2-40B4-BE49-F238E27FC236}">
                      <a16:creationId xmlns:a16="http://schemas.microsoft.com/office/drawing/2014/main" id="{1DBDBFD9-49D6-4057-BA7B-68806AABC8E3}"/>
                    </a:ext>
                  </a:extLst>
                </p:cNvPr>
                <p:cNvPicPr/>
                <p:nvPr/>
              </p:nvPicPr>
              <p:blipFill rotWithShape="1">
                <a:blip r:embed="rId24">
                  <a:extLst>
                    <a:ext uri="{28A0092B-C50C-407E-A947-70E740481C1C}">
                      <a14:useLocalDpi xmlns:a14="http://schemas.microsoft.com/office/drawing/2010/main" val="0"/>
                    </a:ext>
                  </a:extLst>
                </a:blip>
                <a:srcRect l="57180" t="2637" r="1933" b="80236"/>
                <a:stretch/>
              </p:blipFill>
              <p:spPr bwMode="auto">
                <a:xfrm>
                  <a:off x="972253" y="21320817"/>
                  <a:ext cx="4113671" cy="755588"/>
                </a:xfrm>
                <a:prstGeom prst="rect">
                  <a:avLst/>
                </a:prstGeom>
                <a:ln>
                  <a:noFill/>
                </a:ln>
                <a:effectLst/>
              </p:spPr>
            </p:pic>
            <p:sp>
              <p:nvSpPr>
                <p:cNvPr id="30" name="Rectangle 29">
                  <a:extLst>
                    <a:ext uri="{FF2B5EF4-FFF2-40B4-BE49-F238E27FC236}">
                      <a16:creationId xmlns:a16="http://schemas.microsoft.com/office/drawing/2014/main" id="{95149768-3D95-42C1-8725-130E6185BC5E}"/>
                    </a:ext>
                  </a:extLst>
                </p:cNvPr>
                <p:cNvSpPr/>
                <p:nvPr/>
              </p:nvSpPr>
              <p:spPr>
                <a:xfrm>
                  <a:off x="5085509" y="21331091"/>
                  <a:ext cx="787400" cy="734198"/>
                </a:xfrm>
                <a:prstGeom prst="rect">
                  <a:avLst/>
                </a:prstGeom>
                <a:solidFill>
                  <a:srgbClr val="F3F5FA"/>
                </a:solidFill>
                <a:ln>
                  <a:solidFill>
                    <a:srgbClr val="F3F5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32" name="Rectangle 31">
                  <a:extLst>
                    <a:ext uri="{FF2B5EF4-FFF2-40B4-BE49-F238E27FC236}">
                      <a16:creationId xmlns:a16="http://schemas.microsoft.com/office/drawing/2014/main" id="{BF25447F-797D-414B-B71B-92A1C68D34FD}"/>
                    </a:ext>
                  </a:extLst>
                </p:cNvPr>
                <p:cNvSpPr/>
                <p:nvPr/>
              </p:nvSpPr>
              <p:spPr>
                <a:xfrm>
                  <a:off x="5130308" y="21350093"/>
                  <a:ext cx="685449" cy="67554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35" name="TextBox 34">
                  <a:extLst>
                    <a:ext uri="{FF2B5EF4-FFF2-40B4-BE49-F238E27FC236}">
                      <a16:creationId xmlns:a16="http://schemas.microsoft.com/office/drawing/2014/main" id="{66373EA5-FBF4-43BD-94D6-71EC30B081ED}"/>
                    </a:ext>
                  </a:extLst>
                </p:cNvPr>
                <p:cNvSpPr txBox="1"/>
                <p:nvPr/>
              </p:nvSpPr>
              <p:spPr>
                <a:xfrm>
                  <a:off x="5213706" y="21779583"/>
                  <a:ext cx="556563" cy="169164"/>
                </a:xfrm>
                <a:prstGeom prst="rect">
                  <a:avLst/>
                </a:prstGeom>
                <a:noFill/>
              </p:spPr>
              <p:txBody>
                <a:bodyPr wrap="square" rtlCol="0">
                  <a:spAutoFit/>
                </a:bodyPr>
                <a:lstStyle/>
                <a:p>
                  <a:r>
                    <a:rPr lang="en-US" sz="1400" b="1" dirty="0">
                      <a:solidFill>
                        <a:schemeClr val="bg1"/>
                      </a:solidFill>
                      <a:cs typeface="Times New Roman" panose="02020603050405020304" pitchFamily="18" charset="0"/>
                    </a:rPr>
                    <a:t>Webcam</a:t>
                  </a:r>
                </a:p>
              </p:txBody>
            </p:sp>
            <p:sp>
              <p:nvSpPr>
                <p:cNvPr id="57" name="Oval 56">
                  <a:extLst>
                    <a:ext uri="{FF2B5EF4-FFF2-40B4-BE49-F238E27FC236}">
                      <a16:creationId xmlns:a16="http://schemas.microsoft.com/office/drawing/2014/main" id="{65554B3E-A2F9-4B37-9E8A-4856BDB84F5E}"/>
                    </a:ext>
                  </a:extLst>
                </p:cNvPr>
                <p:cNvSpPr/>
                <p:nvPr/>
              </p:nvSpPr>
              <p:spPr>
                <a:xfrm>
                  <a:off x="5269133" y="21428069"/>
                  <a:ext cx="417943" cy="32177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A79B585A-C8A5-4511-89C8-FB88BDC4B773}"/>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289693" y="21376673"/>
                  <a:ext cx="366677" cy="366677"/>
                </a:xfrm>
                <a:prstGeom prst="rect">
                  <a:avLst/>
                </a:prstGeom>
                <a:ln>
                  <a:noFill/>
                </a:ln>
                <a:effectLst/>
              </p:spPr>
            </p:pic>
          </p:grpSp>
          <p:sp>
            <p:nvSpPr>
              <p:cNvPr id="66" name="Arrow: Left-Right 65">
                <a:extLst>
                  <a:ext uri="{FF2B5EF4-FFF2-40B4-BE49-F238E27FC236}">
                    <a16:creationId xmlns:a16="http://schemas.microsoft.com/office/drawing/2014/main" id="{152FEC06-1D27-4E9F-A4E1-FD19362BF90E}"/>
                  </a:ext>
                </a:extLst>
              </p:cNvPr>
              <p:cNvSpPr/>
              <p:nvPr/>
            </p:nvSpPr>
            <p:spPr>
              <a:xfrm>
                <a:off x="4724258" y="15709815"/>
                <a:ext cx="1615967" cy="354438"/>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336F095D-3C3D-45B0-BD54-83684CF46A7A}"/>
                </a:ext>
              </a:extLst>
            </p:cNvPr>
            <p:cNvPicPr>
              <a:picLocks noChangeAspect="1"/>
            </p:cNvPicPr>
            <p:nvPr/>
          </p:nvPicPr>
          <p:blipFill>
            <a:blip r:embed="rId27"/>
            <a:stretch>
              <a:fillRect/>
            </a:stretch>
          </p:blipFill>
          <p:spPr>
            <a:xfrm>
              <a:off x="1547243" y="18030076"/>
              <a:ext cx="3865199" cy="2298391"/>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1347833560"/>
      </p:ext>
    </p:extLst>
  </p:cSld>
  <p:clrMapOvr>
    <a:masterClrMapping/>
  </p:clrMapOvr>
</p:sld>
</file>

<file path=ppt/theme/theme1.xml><?xml version="1.0" encoding="utf-8"?>
<a:theme xmlns:a="http://schemas.openxmlformats.org/drawingml/2006/main" name="1_Classic 3 Column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2553</TotalTime>
  <Words>577</Words>
  <Application>Microsoft Office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Times New Roman</vt:lpstr>
      <vt:lpstr>TimesNewRomanPSMT</vt:lpstr>
      <vt:lpstr>Trebuchet MS</vt:lpstr>
      <vt:lpstr>1_Classic 3 Columns</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Vannak Sovannroth</cp:lastModifiedBy>
  <cp:revision>198</cp:revision>
  <dcterms:created xsi:type="dcterms:W3CDTF">2012-02-03T19:11:35Z</dcterms:created>
  <dcterms:modified xsi:type="dcterms:W3CDTF">2020-11-16T15:04:41Z</dcterms:modified>
</cp:coreProperties>
</file>